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8" r:id="rId3"/>
    <p:sldId id="259" r:id="rId4"/>
    <p:sldId id="260" r:id="rId5"/>
    <p:sldId id="261" r:id="rId6"/>
    <p:sldId id="262" r:id="rId7"/>
    <p:sldId id="263" r:id="rId8"/>
    <p:sldId id="264" r:id="rId9"/>
    <p:sldId id="265" r:id="rId10"/>
    <p:sldId id="266" r:id="rId11"/>
    <p:sldId id="26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0" d="100"/>
          <a:sy n="50" d="100"/>
        </p:scale>
        <p:origin x="-336"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CD21EAE4-0B28-4EFA-816C-03A277EB05FD}" type="datetimeFigureOut">
              <a:rPr lang="en-US" smtClean="0"/>
              <a:pPr/>
              <a:t>4/25/2012</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EB6820C3-DC88-490C-8FDD-8F9CE66210E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D21EAE4-0B28-4EFA-816C-03A277EB05FD}" type="datetimeFigureOut">
              <a:rPr lang="en-US" smtClean="0"/>
              <a:pPr/>
              <a:t>4/25/2012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6820C3-DC88-490C-8FDD-8F9CE66210E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D21EAE4-0B28-4EFA-816C-03A277EB05FD}" type="datetimeFigureOut">
              <a:rPr lang="en-US" smtClean="0"/>
              <a:pPr/>
              <a:t>4/25/2012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6820C3-DC88-490C-8FDD-8F9CE66210E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CD21EAE4-0B28-4EFA-816C-03A277EB05FD}" type="datetimeFigureOut">
              <a:rPr lang="en-US" smtClean="0"/>
              <a:pPr/>
              <a:t>4/25/2012</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EB6820C3-DC88-490C-8FDD-8F9CE66210E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CD21EAE4-0B28-4EFA-816C-03A277EB05FD}" type="datetimeFigureOut">
              <a:rPr lang="en-US" smtClean="0"/>
              <a:pPr/>
              <a:t>4/25/2012</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EB6820C3-DC88-490C-8FDD-8F9CE66210ED}" type="slidenum">
              <a:rPr lang="en-US" smtClean="0"/>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CD21EAE4-0B28-4EFA-816C-03A277EB05FD}" type="datetimeFigureOut">
              <a:rPr lang="en-US" smtClean="0"/>
              <a:pPr/>
              <a:t>4/25/2012</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EB6820C3-DC88-490C-8FDD-8F9CE66210E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CD21EAE4-0B28-4EFA-816C-03A277EB05FD}" type="datetimeFigureOut">
              <a:rPr lang="en-US" smtClean="0"/>
              <a:pPr/>
              <a:t>4/25/2012</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EB6820C3-DC88-490C-8FDD-8F9CE66210E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D21EAE4-0B28-4EFA-816C-03A277EB05FD}" type="datetimeFigureOut">
              <a:rPr lang="en-US" smtClean="0"/>
              <a:pPr/>
              <a:t>4/25/2012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6820C3-DC88-490C-8FDD-8F9CE66210E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CD21EAE4-0B28-4EFA-816C-03A277EB05FD}" type="datetimeFigureOut">
              <a:rPr lang="en-US" smtClean="0"/>
              <a:pPr/>
              <a:t>4/25/2012</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EB6820C3-DC88-490C-8FDD-8F9CE66210E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CD21EAE4-0B28-4EFA-816C-03A277EB05FD}" type="datetimeFigureOut">
              <a:rPr lang="en-US" smtClean="0"/>
              <a:pPr/>
              <a:t>4/25/2012</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EB6820C3-DC88-490C-8FDD-8F9CE66210E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CD21EAE4-0B28-4EFA-816C-03A277EB05FD}" type="datetimeFigureOut">
              <a:rPr lang="en-US" smtClean="0"/>
              <a:pPr/>
              <a:t>4/25/2012</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EB6820C3-DC88-490C-8FDD-8F9CE66210E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CD21EAE4-0B28-4EFA-816C-03A277EB05FD}" type="datetimeFigureOut">
              <a:rPr lang="en-US" smtClean="0"/>
              <a:pPr/>
              <a:t>4/25/2012</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EB6820C3-DC88-490C-8FDD-8F9CE66210ED}"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ctr"/>
            <a:r>
              <a:rPr lang="en-US" sz="9600" dirty="0" smtClean="0"/>
              <a:t>PBL</a:t>
            </a:r>
            <a:endParaRPr lang="en-US" sz="9600" dirty="0"/>
          </a:p>
        </p:txBody>
      </p:sp>
      <p:sp>
        <p:nvSpPr>
          <p:cNvPr id="3" name="Subtitle 2"/>
          <p:cNvSpPr>
            <a:spLocks noGrp="1"/>
          </p:cNvSpPr>
          <p:nvPr>
            <p:ph type="subTitle" idx="1"/>
          </p:nvPr>
        </p:nvSpPr>
        <p:spPr>
          <a:xfrm>
            <a:off x="1295400" y="4648200"/>
            <a:ext cx="6400800" cy="1981200"/>
          </a:xfrm>
        </p:spPr>
        <p:txBody>
          <a:bodyPr>
            <a:normAutofit/>
          </a:bodyPr>
          <a:lstStyle/>
          <a:p>
            <a:r>
              <a:rPr lang="en-US" dirty="0" smtClean="0"/>
              <a:t>Jason Martin</a:t>
            </a:r>
          </a:p>
          <a:p>
            <a:r>
              <a:rPr lang="en-US" dirty="0" smtClean="0"/>
              <a:t>Julian </a:t>
            </a:r>
            <a:r>
              <a:rPr lang="en-US" dirty="0" err="1" smtClean="0"/>
              <a:t>DeSouza</a:t>
            </a:r>
            <a:endParaRPr lang="en-US" dirty="0" smtClean="0"/>
          </a:p>
          <a:p>
            <a:r>
              <a:rPr lang="en-US" dirty="0" smtClean="0"/>
              <a:t>Parker Harris</a:t>
            </a:r>
          </a:p>
          <a:p>
            <a:r>
              <a:rPr lang="en-US" dirty="0" smtClean="0"/>
              <a:t>Raquel Flores</a:t>
            </a:r>
          </a:p>
        </p:txBody>
      </p:sp>
      <p:pic>
        <p:nvPicPr>
          <p:cNvPr id="1027" name="Picture 3"/>
          <p:cNvPicPr>
            <a:picLocks noChangeAspect="1" noChangeArrowheads="1"/>
          </p:cNvPicPr>
          <p:nvPr/>
        </p:nvPicPr>
        <p:blipFill>
          <a:blip r:embed="rId2" cstate="print"/>
          <a:srcRect/>
          <a:stretch>
            <a:fillRect/>
          </a:stretch>
        </p:blipFill>
        <p:spPr bwMode="auto">
          <a:xfrm>
            <a:off x="0" y="2057400"/>
            <a:ext cx="9144000" cy="266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Conclusion</a:t>
            </a:r>
            <a:endParaRPr lang="en-US" dirty="0"/>
          </a:p>
        </p:txBody>
      </p:sp>
      <p:sp>
        <p:nvSpPr>
          <p:cNvPr id="3" name="Content Placeholder 2"/>
          <p:cNvSpPr>
            <a:spLocks noGrp="1"/>
          </p:cNvSpPr>
          <p:nvPr>
            <p:ph idx="1"/>
          </p:nvPr>
        </p:nvSpPr>
        <p:spPr>
          <a:xfrm>
            <a:off x="457200" y="1371600"/>
            <a:ext cx="8229600" cy="4572000"/>
          </a:xfrm>
        </p:spPr>
        <p:txBody>
          <a:bodyPr>
            <a:noAutofit/>
          </a:bodyPr>
          <a:lstStyle/>
          <a:p>
            <a:pPr>
              <a:buNone/>
            </a:pPr>
            <a:endParaRPr lang="en-US" sz="2000" dirty="0" smtClean="0"/>
          </a:p>
          <a:p>
            <a:r>
              <a:rPr lang="en-US" sz="2000" dirty="0" smtClean="0"/>
              <a:t>Teenage years are some of the most difficult. </a:t>
            </a:r>
          </a:p>
          <a:p>
            <a:pPr>
              <a:buNone/>
            </a:pPr>
            <a:endParaRPr lang="en-US" sz="2000" dirty="0" smtClean="0"/>
          </a:p>
          <a:p>
            <a:pPr>
              <a:buNone/>
            </a:pPr>
            <a:r>
              <a:rPr lang="en-US" sz="2000" dirty="0" smtClean="0"/>
              <a:t>	-Friends, the fear of being different and excluded, and social media all drive teenagers to act irrationally, despite what they know to be right. </a:t>
            </a:r>
          </a:p>
          <a:p>
            <a:pPr>
              <a:buNone/>
            </a:pPr>
            <a:endParaRPr lang="en-US" sz="2000" dirty="0" smtClean="0"/>
          </a:p>
          <a:p>
            <a:r>
              <a:rPr lang="en-US" sz="2000" dirty="0" smtClean="0"/>
              <a:t>If teenagers are taught to stand for their beliefs and moral code, then there can be a future where youths are more self-confident and positive.</a:t>
            </a:r>
          </a:p>
          <a:p>
            <a:pPr>
              <a:buNone/>
            </a:pPr>
            <a:endParaRPr lang="en-US" sz="2000" dirty="0" smtClean="0"/>
          </a:p>
          <a:p>
            <a:r>
              <a:rPr lang="en-US" sz="2000" dirty="0" smtClean="0"/>
              <a:t> Being your own person can lead you to develop your own opinions and ideas which lead may lead to progression and a brighter future worldwide.</a:t>
            </a:r>
            <a:endParaRPr lang="en-US"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WORKS CITED</a:t>
            </a:r>
            <a:br>
              <a:rPr lang="en-US" dirty="0" smtClean="0"/>
            </a:br>
            <a:endParaRPr lang="en-US" dirty="0"/>
          </a:p>
        </p:txBody>
      </p:sp>
      <p:sp>
        <p:nvSpPr>
          <p:cNvPr id="3" name="Content Placeholder 2"/>
          <p:cNvSpPr>
            <a:spLocks noGrp="1"/>
          </p:cNvSpPr>
          <p:nvPr>
            <p:ph idx="1"/>
          </p:nvPr>
        </p:nvSpPr>
        <p:spPr>
          <a:xfrm>
            <a:off x="457200" y="1143000"/>
            <a:ext cx="8229600" cy="5311808"/>
          </a:xfrm>
        </p:spPr>
        <p:txBody>
          <a:bodyPr>
            <a:noAutofit/>
          </a:bodyPr>
          <a:lstStyle/>
          <a:p>
            <a:r>
              <a:rPr lang="en-US" sz="1400" dirty="0" smtClean="0"/>
              <a:t>"College Women at Risk for Eating Disorder May Benefit From Online Intervention." </a:t>
            </a:r>
            <a:r>
              <a:rPr lang="en-US" sz="1400" i="1" dirty="0" smtClean="0"/>
              <a:t>College women at risk for eating disorder may benefit from online intervention</a:t>
            </a:r>
            <a:r>
              <a:rPr lang="en-US" sz="1400" dirty="0" smtClean="0"/>
              <a:t>. </a:t>
            </a:r>
            <a:r>
              <a:rPr lang="en-US" sz="1400" dirty="0" err="1" smtClean="0"/>
              <a:t>N.p</a:t>
            </a:r>
            <a:r>
              <a:rPr lang="en-US" sz="1400" dirty="0" smtClean="0"/>
              <a:t>., 2006. Web. 27 Mar 2012. &lt;http://www.nimh.nih.gov/science-news/2006/college-women-at-risk-for-eating-disorder-may-benefit-from-online-intervention.shtml&gt;. </a:t>
            </a:r>
          </a:p>
          <a:p>
            <a:r>
              <a:rPr lang="en-US" sz="1400" dirty="0" smtClean="0"/>
              <a:t>. "Conformity." </a:t>
            </a:r>
            <a:r>
              <a:rPr lang="en-US" sz="1400" i="1" dirty="0" smtClean="0"/>
              <a:t>faqs.org</a:t>
            </a:r>
            <a:r>
              <a:rPr lang="en-US" sz="1400" dirty="0" smtClean="0"/>
              <a:t>. </a:t>
            </a:r>
            <a:r>
              <a:rPr lang="en-US" sz="1400" dirty="0" err="1" smtClean="0"/>
              <a:t>N.p</a:t>
            </a:r>
            <a:r>
              <a:rPr lang="en-US" sz="1400" dirty="0" smtClean="0"/>
              <a:t>., </a:t>
            </a:r>
            <a:r>
              <a:rPr lang="en-US" sz="1400" dirty="0" err="1" smtClean="0"/>
              <a:t>n.d</a:t>
            </a:r>
            <a:r>
              <a:rPr lang="en-US" sz="1400" dirty="0" smtClean="0"/>
              <a:t>. Web. 26 Mar 2012. &lt;http://www.faqs.org/health/topics/2/Conformity.html&gt;. </a:t>
            </a:r>
          </a:p>
          <a:p>
            <a:r>
              <a:rPr lang="en-US" sz="1400" dirty="0" smtClean="0"/>
              <a:t>Graham, E. "The Teenage Brain." </a:t>
            </a:r>
            <a:r>
              <a:rPr lang="en-US" sz="1400" i="1" dirty="0" smtClean="0"/>
              <a:t>Dream online</a:t>
            </a:r>
            <a:r>
              <a:rPr lang="en-US" sz="1400" dirty="0" smtClean="0"/>
              <a:t>. Children’s Hospital Boston, 2008. Web. 28 Mar 2012. &lt;http://www.childrenshospital.org/dream/summer08/the_teenage_brain.html&gt;. </a:t>
            </a:r>
          </a:p>
          <a:p>
            <a:r>
              <a:rPr lang="en-US" sz="1400" dirty="0" smtClean="0"/>
              <a:t> </a:t>
            </a:r>
          </a:p>
          <a:p>
            <a:r>
              <a:rPr lang="en-US" sz="1400" dirty="0" err="1" smtClean="0"/>
              <a:t>Hellmich</a:t>
            </a:r>
            <a:r>
              <a:rPr lang="en-US" sz="1400" dirty="0" smtClean="0"/>
              <a:t>, N. "Do Thin Models Warp Girls' Body Image?" </a:t>
            </a:r>
            <a:r>
              <a:rPr lang="en-US" sz="1400" i="1" dirty="0" smtClean="0"/>
              <a:t>USA today</a:t>
            </a:r>
            <a:r>
              <a:rPr lang="en-US" sz="1400" dirty="0" smtClean="0"/>
              <a:t>. USA TODAY, 2006. Web. 28 Mar 2012. &lt;http://www.usatoday.com/news/health/2006-09-25-thin-models_x.htm&gt;. </a:t>
            </a:r>
          </a:p>
          <a:p>
            <a:r>
              <a:rPr lang="en-US" sz="1400" dirty="0" smtClean="0"/>
              <a:t> </a:t>
            </a:r>
            <a:r>
              <a:rPr lang="en-US" sz="1400" dirty="0" err="1" smtClean="0"/>
              <a:t>Marcalina</a:t>
            </a:r>
            <a:r>
              <a:rPr lang="en-US" sz="1400" dirty="0" smtClean="0"/>
              <a:t>, H. "Statistics on Peer Pressure." </a:t>
            </a:r>
            <a:r>
              <a:rPr lang="en-US" sz="1400" i="1" dirty="0" smtClean="0"/>
              <a:t>www.teens.lovetoknow.com</a:t>
            </a:r>
            <a:r>
              <a:rPr lang="en-US" sz="1400" dirty="0" smtClean="0"/>
              <a:t>. Love To Know, </a:t>
            </a:r>
            <a:r>
              <a:rPr lang="en-US" sz="1400" dirty="0" err="1" smtClean="0"/>
              <a:t>n.d</a:t>
            </a:r>
            <a:r>
              <a:rPr lang="en-US" sz="1400" dirty="0" smtClean="0"/>
              <a:t>. Web. 27 Mar 2012. &lt;http://teens.lovetoknow.com/Statistics_on_Peer_Pressure&gt;.</a:t>
            </a:r>
          </a:p>
          <a:p>
            <a:r>
              <a:rPr lang="en-US" sz="1400" dirty="0" smtClean="0"/>
              <a:t> </a:t>
            </a:r>
            <a:r>
              <a:rPr lang="en-US" sz="1400" dirty="0" err="1" smtClean="0"/>
              <a:t>Sofs</a:t>
            </a:r>
            <a:r>
              <a:rPr lang="en-US" sz="1400" dirty="0" smtClean="0"/>
              <a:t>,. "Top 10 problems teenagers face - teen issues89." </a:t>
            </a:r>
            <a:r>
              <a:rPr lang="en-US" sz="1400" i="1" dirty="0" smtClean="0"/>
              <a:t>Hub Pages</a:t>
            </a:r>
            <a:r>
              <a:rPr lang="en-US" sz="1400" dirty="0" smtClean="0"/>
              <a:t>. Hub Pages Inc., </a:t>
            </a:r>
            <a:r>
              <a:rPr lang="en-US" sz="1400" dirty="0" err="1" smtClean="0"/>
              <a:t>n.d</a:t>
            </a:r>
            <a:r>
              <a:rPr lang="en-US" sz="1400" dirty="0" smtClean="0"/>
              <a:t>. Web. 28 Mar 2012. &lt;http://sofs.hubpages.com/hub/Its-hard-on-teens&gt;. </a:t>
            </a:r>
          </a:p>
          <a:p>
            <a:r>
              <a:rPr lang="en-US" sz="1400" dirty="0" err="1" smtClean="0"/>
              <a:t>Straker</a:t>
            </a:r>
            <a:r>
              <a:rPr lang="en-US" sz="1400" dirty="0" smtClean="0"/>
              <a:t>, D. "The need for: Conformity." </a:t>
            </a:r>
            <a:r>
              <a:rPr lang="en-US" sz="1400" i="1" dirty="0" smtClean="0"/>
              <a:t>Changingminds.org</a:t>
            </a:r>
            <a:r>
              <a:rPr lang="en-US" sz="1400" dirty="0" smtClean="0"/>
              <a:t>. </a:t>
            </a:r>
            <a:r>
              <a:rPr lang="en-US" sz="1400" dirty="0" err="1" smtClean="0"/>
              <a:t>N.p</a:t>
            </a:r>
            <a:r>
              <a:rPr lang="en-US" sz="1400" dirty="0" smtClean="0"/>
              <a:t>., 2011. Web. 26 Mar 2012. &lt;http://changingminds.org/explanations/needs/conformity.htm&gt;. </a:t>
            </a:r>
          </a:p>
          <a:p>
            <a:r>
              <a:rPr lang="en-US" sz="1400" dirty="0" smtClean="0"/>
              <a:t>. "Underage Drinking." </a:t>
            </a:r>
            <a:r>
              <a:rPr lang="en-US" sz="1400" i="1" dirty="0" smtClean="0"/>
              <a:t>Alcohol News</a:t>
            </a:r>
            <a:r>
              <a:rPr lang="en-US" sz="1400" dirty="0" smtClean="0"/>
              <a:t>. George Mason University, 2005. Web. 27 Mar 2012. &lt;http://alcoholnews.org/Underage drinking.html&gt;. </a:t>
            </a:r>
          </a:p>
          <a:p>
            <a:r>
              <a:rPr lang="en-US" sz="1400" dirty="0" err="1" smtClean="0"/>
              <a:t>Ytret</a:t>
            </a:r>
            <a:r>
              <a:rPr lang="en-US" sz="1400" dirty="0" smtClean="0"/>
              <a:t>, </a:t>
            </a:r>
            <a:r>
              <a:rPr lang="en-US" sz="1400" i="1" dirty="0" smtClean="0"/>
              <a:t>Positive peer pressure</a:t>
            </a:r>
            <a:r>
              <a:rPr lang="en-US" sz="1400" dirty="0" smtClean="0"/>
              <a:t>. </a:t>
            </a:r>
            <a:r>
              <a:rPr lang="en-US" sz="1400" dirty="0" err="1" smtClean="0"/>
              <a:t>N.p</a:t>
            </a:r>
            <a:r>
              <a:rPr lang="en-US" sz="1400" dirty="0" smtClean="0"/>
              <a:t>., 2007. Web. 28 Mar 2012. &lt;http://www.redcross.int/en/mag/magazine2006_3/22-23.html&gt;. </a:t>
            </a:r>
          </a:p>
          <a:p>
            <a:endParaRPr lang="en-US" sz="1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Basics of Conformity</a:t>
            </a:r>
            <a:endParaRPr lang="en-US" dirty="0"/>
          </a:p>
        </p:txBody>
      </p:sp>
      <p:sp>
        <p:nvSpPr>
          <p:cNvPr id="3" name="Content Placeholder 2"/>
          <p:cNvSpPr>
            <a:spLocks noGrp="1"/>
          </p:cNvSpPr>
          <p:nvPr>
            <p:ph idx="1"/>
          </p:nvPr>
        </p:nvSpPr>
        <p:spPr>
          <a:xfrm>
            <a:off x="457200" y="1371600"/>
            <a:ext cx="8229600" cy="4800600"/>
          </a:xfrm>
        </p:spPr>
        <p:txBody>
          <a:bodyPr>
            <a:noAutofit/>
          </a:bodyPr>
          <a:lstStyle/>
          <a:p>
            <a:r>
              <a:rPr lang="en-US" sz="2000" dirty="0" smtClean="0"/>
              <a:t>“Conformity at its root is not a negative thing; it helps others to be able to depend upon us.”</a:t>
            </a:r>
          </a:p>
          <a:p>
            <a:r>
              <a:rPr lang="en-US" sz="2000" dirty="0" smtClean="0"/>
              <a:t>“Bandwagon conformity”, the type of conforming that is not the result of any thought or desire for the greater good.</a:t>
            </a:r>
          </a:p>
          <a:p>
            <a:r>
              <a:rPr lang="en-US" sz="2000" dirty="0" smtClean="0"/>
              <a:t>We do certain things because we believe that we're doing what we're "supposed" to do based on the ideas and reactions of other people</a:t>
            </a:r>
          </a:p>
          <a:p>
            <a:r>
              <a:rPr lang="en-US" sz="2000" dirty="0" smtClean="0"/>
              <a:t>We engage in destructive behavior such as: </a:t>
            </a:r>
          </a:p>
          <a:p>
            <a:pPr>
              <a:buNone/>
            </a:pPr>
            <a:r>
              <a:rPr lang="en-US" sz="2000" dirty="0" smtClean="0"/>
              <a:t>	-Smoking</a:t>
            </a:r>
          </a:p>
          <a:p>
            <a:pPr>
              <a:buNone/>
            </a:pPr>
            <a:r>
              <a:rPr lang="en-US" sz="2000" dirty="0" smtClean="0"/>
              <a:t>	-Drinking</a:t>
            </a:r>
          </a:p>
          <a:p>
            <a:pPr>
              <a:buNone/>
            </a:pPr>
            <a:r>
              <a:rPr lang="en-US" sz="2000" dirty="0" smtClean="0"/>
              <a:t>	-Casual sex</a:t>
            </a:r>
          </a:p>
          <a:p>
            <a:pPr>
              <a:buNone/>
            </a:pPr>
            <a:r>
              <a:rPr lang="en-US" sz="2000" dirty="0" smtClean="0"/>
              <a:t>	-Drug use</a:t>
            </a:r>
          </a:p>
          <a:p>
            <a:pPr>
              <a:buNone/>
            </a:pPr>
            <a:r>
              <a:rPr lang="en-US" sz="2000" dirty="0" smtClean="0"/>
              <a:t>	-Vandalism</a:t>
            </a:r>
          </a:p>
          <a:p>
            <a:r>
              <a:rPr lang="en-US" sz="2000" dirty="0" smtClean="0"/>
              <a:t>Want for others to approve of us leads to constant self awareness.</a:t>
            </a:r>
            <a:endParaRPr lang="en-US" sz="2000" dirty="0"/>
          </a:p>
        </p:txBody>
      </p:sp>
      <p:pic>
        <p:nvPicPr>
          <p:cNvPr id="2052" name="Picture 4"/>
          <p:cNvPicPr>
            <a:picLocks noChangeAspect="1" noChangeArrowheads="1"/>
          </p:cNvPicPr>
          <p:nvPr/>
        </p:nvPicPr>
        <p:blipFill>
          <a:blip r:embed="rId2" cstate="print"/>
          <a:srcRect/>
          <a:stretch>
            <a:fillRect/>
          </a:stretch>
        </p:blipFill>
        <p:spPr bwMode="auto">
          <a:xfrm>
            <a:off x="2514600" y="4038600"/>
            <a:ext cx="990600" cy="990600"/>
          </a:xfrm>
          <a:prstGeom prst="rect">
            <a:avLst/>
          </a:prstGeom>
          <a:noFill/>
          <a:ln w="9525">
            <a:noFill/>
            <a:miter lim="800000"/>
            <a:headEnd/>
            <a:tailEnd/>
          </a:ln>
          <a:effectLst/>
        </p:spPr>
      </p:pic>
      <p:pic>
        <p:nvPicPr>
          <p:cNvPr id="2053" name="Picture 5"/>
          <p:cNvPicPr>
            <a:picLocks noChangeAspect="1" noChangeArrowheads="1"/>
          </p:cNvPicPr>
          <p:nvPr/>
        </p:nvPicPr>
        <p:blipFill>
          <a:blip r:embed="rId3" cstate="print"/>
          <a:srcRect/>
          <a:stretch>
            <a:fillRect/>
          </a:stretch>
        </p:blipFill>
        <p:spPr bwMode="auto">
          <a:xfrm>
            <a:off x="3581400" y="4343400"/>
            <a:ext cx="1447800" cy="1447800"/>
          </a:xfrm>
          <a:prstGeom prst="rect">
            <a:avLst/>
          </a:prstGeom>
          <a:noFill/>
          <a:ln w="9525">
            <a:noFill/>
            <a:miter lim="800000"/>
            <a:headEnd/>
            <a:tailEnd/>
          </a:ln>
          <a:effectLst/>
        </p:spPr>
      </p:pic>
      <p:pic>
        <p:nvPicPr>
          <p:cNvPr id="2054" name="Picture 6"/>
          <p:cNvPicPr>
            <a:picLocks noChangeAspect="1" noChangeArrowheads="1"/>
          </p:cNvPicPr>
          <p:nvPr/>
        </p:nvPicPr>
        <p:blipFill>
          <a:blip r:embed="rId4" cstate="print"/>
          <a:srcRect/>
          <a:stretch>
            <a:fillRect/>
          </a:stretch>
        </p:blipFill>
        <p:spPr bwMode="auto">
          <a:xfrm>
            <a:off x="5105400" y="4114800"/>
            <a:ext cx="1200150" cy="1200150"/>
          </a:xfrm>
          <a:prstGeom prst="rect">
            <a:avLst/>
          </a:prstGeom>
          <a:noFill/>
          <a:ln w="9525">
            <a:noFill/>
            <a:miter lim="800000"/>
            <a:headEnd/>
            <a:tailEnd/>
          </a:ln>
          <a:effectLst/>
        </p:spPr>
      </p:pic>
      <p:pic>
        <p:nvPicPr>
          <p:cNvPr id="2055" name="Picture 7"/>
          <p:cNvPicPr>
            <a:picLocks noChangeAspect="1" noChangeArrowheads="1"/>
          </p:cNvPicPr>
          <p:nvPr/>
        </p:nvPicPr>
        <p:blipFill>
          <a:blip r:embed="rId5" cstate="print"/>
          <a:srcRect/>
          <a:stretch>
            <a:fillRect/>
          </a:stretch>
        </p:blipFill>
        <p:spPr bwMode="auto">
          <a:xfrm>
            <a:off x="6400800" y="4800600"/>
            <a:ext cx="1109281" cy="1043211"/>
          </a:xfrm>
          <a:prstGeom prst="rect">
            <a:avLst/>
          </a:prstGeom>
          <a:noFill/>
          <a:ln w="9525">
            <a:noFill/>
            <a:miter lim="800000"/>
            <a:headEnd/>
            <a:tailEnd/>
          </a:ln>
          <a:effectLst/>
        </p:spPr>
      </p:pic>
      <p:pic>
        <p:nvPicPr>
          <p:cNvPr id="2057" name="Picture 9"/>
          <p:cNvPicPr>
            <a:picLocks noChangeAspect="1" noChangeArrowheads="1"/>
          </p:cNvPicPr>
          <p:nvPr/>
        </p:nvPicPr>
        <p:blipFill>
          <a:blip r:embed="rId6" cstate="print"/>
          <a:srcRect l="8696" t="4444" r="4348" b="20000"/>
          <a:stretch>
            <a:fillRect/>
          </a:stretch>
        </p:blipFill>
        <p:spPr bwMode="auto">
          <a:xfrm>
            <a:off x="6629400" y="3429000"/>
            <a:ext cx="1524000" cy="1295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Conformity In Media</a:t>
            </a:r>
            <a:endParaRPr lang="en-US" dirty="0"/>
          </a:p>
        </p:txBody>
      </p:sp>
      <p:sp>
        <p:nvSpPr>
          <p:cNvPr id="3" name="Content Placeholder 2"/>
          <p:cNvSpPr>
            <a:spLocks noGrp="1"/>
          </p:cNvSpPr>
          <p:nvPr>
            <p:ph sz="half" idx="1"/>
          </p:nvPr>
        </p:nvSpPr>
        <p:spPr/>
        <p:txBody>
          <a:bodyPr>
            <a:normAutofit fontScale="85000" lnSpcReduction="20000"/>
          </a:bodyPr>
          <a:lstStyle/>
          <a:p>
            <a:r>
              <a:rPr lang="en-US" sz="2000" dirty="0" smtClean="0"/>
              <a:t>Media drives teens to question their looks and actions. </a:t>
            </a:r>
          </a:p>
          <a:p>
            <a:r>
              <a:rPr lang="en-US" sz="2000" dirty="0" smtClean="0"/>
              <a:t>Girls are affected by models and television shows like “America’s Next Top Model.” </a:t>
            </a:r>
          </a:p>
          <a:p>
            <a:pPr lvl="1">
              <a:buNone/>
            </a:pPr>
            <a:r>
              <a:rPr lang="en-US" sz="2000" dirty="0" smtClean="0"/>
              <a:t>-Skinny figure</a:t>
            </a:r>
          </a:p>
          <a:p>
            <a:pPr lvl="1">
              <a:buNone/>
            </a:pPr>
            <a:r>
              <a:rPr lang="en-US" sz="2000" dirty="0" smtClean="0"/>
              <a:t>-Perfect complexion</a:t>
            </a:r>
          </a:p>
          <a:p>
            <a:pPr lvl="1">
              <a:buNone/>
            </a:pPr>
            <a:r>
              <a:rPr lang="en-US" sz="2000" dirty="0" smtClean="0"/>
              <a:t>-Weight</a:t>
            </a:r>
          </a:p>
          <a:p>
            <a:r>
              <a:rPr lang="en-US" sz="2000" dirty="0" smtClean="0"/>
              <a:t>Girls are driven to extreme lengths to be “perfect” developing diseases such as: </a:t>
            </a:r>
          </a:p>
          <a:p>
            <a:pPr>
              <a:buNone/>
            </a:pPr>
            <a:r>
              <a:rPr lang="en-US" sz="2000" dirty="0" smtClean="0"/>
              <a:t>	-Anorexia </a:t>
            </a:r>
          </a:p>
          <a:p>
            <a:pPr>
              <a:buNone/>
            </a:pPr>
            <a:r>
              <a:rPr lang="en-US" sz="2000" dirty="0" smtClean="0"/>
              <a:t>	-Bulimia</a:t>
            </a:r>
          </a:p>
          <a:p>
            <a:r>
              <a:rPr lang="en-US" sz="2000" dirty="0" smtClean="0"/>
              <a:t>According to the U.S. National Institute of Mental Health:</a:t>
            </a:r>
          </a:p>
          <a:p>
            <a:r>
              <a:rPr lang="en-US" sz="2000" dirty="0" smtClean="0"/>
              <a:t>-About 3.7% girls and women will develop anorexia</a:t>
            </a:r>
          </a:p>
          <a:p>
            <a:r>
              <a:rPr lang="en-US" sz="2000" dirty="0" smtClean="0"/>
              <a:t>-About 4.2% will develop bulimia</a:t>
            </a:r>
          </a:p>
          <a:p>
            <a:endParaRPr lang="en-US" sz="1000" dirty="0"/>
          </a:p>
        </p:txBody>
      </p:sp>
      <p:pic>
        <p:nvPicPr>
          <p:cNvPr id="3076" name="Picture 4"/>
          <p:cNvPicPr>
            <a:picLocks noGrp="1" noChangeAspect="1" noChangeArrowheads="1"/>
          </p:cNvPicPr>
          <p:nvPr>
            <p:ph sz="half" idx="2"/>
          </p:nvPr>
        </p:nvPicPr>
        <p:blipFill>
          <a:blip r:embed="rId2" cstate="print"/>
          <a:srcRect/>
          <a:stretch>
            <a:fillRect/>
          </a:stretch>
        </p:blipFill>
        <p:spPr bwMode="auto">
          <a:xfrm>
            <a:off x="5029200" y="1600200"/>
            <a:ext cx="2971800" cy="425610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Conformity In Media</a:t>
            </a:r>
            <a:endParaRPr lang="en-US" dirty="0"/>
          </a:p>
        </p:txBody>
      </p:sp>
      <p:sp>
        <p:nvSpPr>
          <p:cNvPr id="3" name="Content Placeholder 2"/>
          <p:cNvSpPr>
            <a:spLocks noGrp="1"/>
          </p:cNvSpPr>
          <p:nvPr>
            <p:ph sz="half" idx="1"/>
          </p:nvPr>
        </p:nvSpPr>
        <p:spPr>
          <a:xfrm>
            <a:off x="457200" y="1371601"/>
            <a:ext cx="4038600" cy="4876800"/>
          </a:xfrm>
        </p:spPr>
        <p:txBody>
          <a:bodyPr>
            <a:normAutofit fontScale="62500" lnSpcReduction="20000"/>
          </a:bodyPr>
          <a:lstStyle/>
          <a:p>
            <a:r>
              <a:rPr lang="en-US" sz="2900" dirty="0" smtClean="0"/>
              <a:t>Problems also, derive from music. </a:t>
            </a:r>
          </a:p>
          <a:p>
            <a:r>
              <a:rPr lang="en-US" sz="2900" dirty="0" smtClean="0"/>
              <a:t>Wiz Khalifa glorifies smoking the illegal drug marijuana. </a:t>
            </a:r>
          </a:p>
          <a:p>
            <a:pPr>
              <a:buNone/>
            </a:pPr>
            <a:r>
              <a:rPr lang="en-US" sz="2900" dirty="0" smtClean="0"/>
              <a:t>	-People who idolize him may partake in smoking.</a:t>
            </a:r>
          </a:p>
          <a:p>
            <a:r>
              <a:rPr lang="en-US" sz="2900" dirty="0" smtClean="0"/>
              <a:t>Marijuana use for adolescents has risen 275% from 1992 to 1997 (National Household Survey on Drug Abuse).</a:t>
            </a:r>
          </a:p>
          <a:p>
            <a:r>
              <a:rPr lang="en-US" sz="2900" dirty="0" smtClean="0"/>
              <a:t>This may be due to music tempting teens with lyrics of drugs being fun with no side effects such as:</a:t>
            </a:r>
          </a:p>
          <a:p>
            <a:pPr algn="ctr">
              <a:buNone/>
            </a:pPr>
            <a:endParaRPr lang="en-US" sz="2900" dirty="0" smtClean="0"/>
          </a:p>
          <a:p>
            <a:pPr algn="ctr">
              <a:buNone/>
            </a:pPr>
            <a:r>
              <a:rPr lang="en-US" sz="2900" dirty="0" smtClean="0"/>
              <a:t> “She’s my weed roller and when I’m with her guarantee I’m never sober.”</a:t>
            </a:r>
          </a:p>
          <a:p>
            <a:endParaRPr lang="en-US" dirty="0"/>
          </a:p>
        </p:txBody>
      </p:sp>
      <p:pic>
        <p:nvPicPr>
          <p:cNvPr id="4098" name="Picture 2"/>
          <p:cNvPicPr>
            <a:picLocks noGrp="1" noChangeAspect="1" noChangeArrowheads="1"/>
          </p:cNvPicPr>
          <p:nvPr>
            <p:ph sz="half" idx="2"/>
          </p:nvPr>
        </p:nvPicPr>
        <p:blipFill>
          <a:blip r:embed="rId2" cstate="print"/>
          <a:srcRect/>
          <a:stretch>
            <a:fillRect/>
          </a:stretch>
        </p:blipFill>
        <p:spPr bwMode="auto">
          <a:xfrm>
            <a:off x="4724400" y="1447800"/>
            <a:ext cx="3962400" cy="4343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Common Ages of Conformity</a:t>
            </a:r>
            <a:endParaRPr lang="en-US" dirty="0"/>
          </a:p>
        </p:txBody>
      </p:sp>
      <p:sp>
        <p:nvSpPr>
          <p:cNvPr id="3" name="Content Placeholder 2"/>
          <p:cNvSpPr>
            <a:spLocks noGrp="1"/>
          </p:cNvSpPr>
          <p:nvPr>
            <p:ph sz="half" idx="1"/>
          </p:nvPr>
        </p:nvSpPr>
        <p:spPr>
          <a:xfrm>
            <a:off x="152400" y="1295401"/>
            <a:ext cx="4343400" cy="4953000"/>
          </a:xfrm>
        </p:spPr>
        <p:txBody>
          <a:bodyPr>
            <a:noAutofit/>
          </a:bodyPr>
          <a:lstStyle/>
          <a:p>
            <a:r>
              <a:rPr lang="en-US" sz="1900" dirty="0" smtClean="0"/>
              <a:t>The most vulnerable ages of Conformity are the 12-18 year old bracket.</a:t>
            </a:r>
          </a:p>
          <a:p>
            <a:r>
              <a:rPr lang="en-US" sz="1900" dirty="0" smtClean="0"/>
              <a:t>As a teenager our minds are not fully developed which leads to lapses in weighing actions versus consequences.</a:t>
            </a:r>
          </a:p>
          <a:p>
            <a:r>
              <a:rPr lang="en-US" sz="1900" dirty="0" smtClean="0"/>
              <a:t>Children's Hospital Boston neuroscientist Frances Jensen, MD, found in her discoveries:</a:t>
            </a:r>
          </a:p>
          <a:p>
            <a:pPr>
              <a:buNone/>
            </a:pPr>
            <a:r>
              <a:rPr lang="en-US" sz="1900" dirty="0" smtClean="0"/>
              <a:t>	</a:t>
            </a:r>
          </a:p>
          <a:p>
            <a:pPr>
              <a:buNone/>
            </a:pPr>
            <a:r>
              <a:rPr lang="en-US" sz="1900" dirty="0" smtClean="0"/>
              <a:t>	-“That teenagers' brains are only about 80 percent fully developed and that brain development isn't complete until people reach their 20s or even 30s” (Graham). </a:t>
            </a:r>
          </a:p>
          <a:p>
            <a:endParaRPr lang="en-US" sz="1900" dirty="0"/>
          </a:p>
        </p:txBody>
      </p:sp>
      <p:pic>
        <p:nvPicPr>
          <p:cNvPr id="5122" name="Picture 2"/>
          <p:cNvPicPr>
            <a:picLocks noGrp="1" noChangeAspect="1" noChangeArrowheads="1"/>
          </p:cNvPicPr>
          <p:nvPr>
            <p:ph sz="half" idx="2"/>
          </p:nvPr>
        </p:nvPicPr>
        <p:blipFill>
          <a:blip r:embed="rId2" cstate="print"/>
          <a:srcRect l="4256" t="8475"/>
          <a:stretch>
            <a:fillRect/>
          </a:stretch>
        </p:blipFill>
        <p:spPr bwMode="auto">
          <a:xfrm>
            <a:off x="4572000" y="1752600"/>
            <a:ext cx="3429000" cy="4114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Consequences of Giving In</a:t>
            </a:r>
            <a:endParaRPr lang="en-US" dirty="0"/>
          </a:p>
        </p:txBody>
      </p:sp>
      <p:sp>
        <p:nvSpPr>
          <p:cNvPr id="3" name="Content Placeholder 2"/>
          <p:cNvSpPr>
            <a:spLocks noGrp="1"/>
          </p:cNvSpPr>
          <p:nvPr>
            <p:ph idx="1"/>
          </p:nvPr>
        </p:nvSpPr>
        <p:spPr>
          <a:xfrm>
            <a:off x="457200" y="1295400"/>
            <a:ext cx="6172200" cy="5334000"/>
          </a:xfrm>
        </p:spPr>
        <p:txBody>
          <a:bodyPr>
            <a:noAutofit/>
          </a:bodyPr>
          <a:lstStyle/>
          <a:p>
            <a:r>
              <a:rPr lang="en-US" sz="2000" dirty="0" smtClean="0"/>
              <a:t>Teens may be pushed to have sex so others will have more respect for them.</a:t>
            </a:r>
          </a:p>
          <a:p>
            <a:r>
              <a:rPr lang="en-US" sz="2000" dirty="0" smtClean="0"/>
              <a:t>Statistics on peer pressure for sex: 50% of 12-17 year olds (Kaiser Foundation).</a:t>
            </a:r>
          </a:p>
          <a:p>
            <a:r>
              <a:rPr lang="en-US" sz="2000" dirty="0" smtClean="0"/>
              <a:t>4 million sexually transmitted diseases infect teens each year. </a:t>
            </a:r>
          </a:p>
          <a:p>
            <a:r>
              <a:rPr lang="en-US" sz="2000" dirty="0" smtClean="0"/>
              <a:t>Real life situation of pressure:</a:t>
            </a:r>
          </a:p>
          <a:p>
            <a:pPr>
              <a:buNone/>
            </a:pPr>
            <a:r>
              <a:rPr lang="en-US" sz="2000" dirty="0" smtClean="0"/>
              <a:t>	</a:t>
            </a:r>
          </a:p>
          <a:p>
            <a:pPr>
              <a:buNone/>
            </a:pPr>
            <a:r>
              <a:rPr lang="en-US" sz="2000" dirty="0" smtClean="0"/>
              <a:t>	-Teens going to a party surrounded by bad influences such as drinking and smoking. </a:t>
            </a:r>
          </a:p>
          <a:p>
            <a:endParaRPr lang="en-US" sz="2000" dirty="0" smtClean="0"/>
          </a:p>
          <a:p>
            <a:r>
              <a:rPr lang="en-US" sz="2000" dirty="0" smtClean="0"/>
              <a:t>80% of high school seniors admit to at least trying a drink </a:t>
            </a:r>
          </a:p>
          <a:p>
            <a:r>
              <a:rPr lang="en-US" sz="2000" dirty="0" smtClean="0"/>
              <a:t>50% report having consumed alcohol during the last month (“Alcohol News”). </a:t>
            </a:r>
            <a:endParaRPr lang="en-US" sz="2000" dirty="0"/>
          </a:p>
        </p:txBody>
      </p:sp>
      <p:pic>
        <p:nvPicPr>
          <p:cNvPr id="7171" name="Picture 3"/>
          <p:cNvPicPr>
            <a:picLocks noChangeAspect="1" noChangeArrowheads="1"/>
          </p:cNvPicPr>
          <p:nvPr/>
        </p:nvPicPr>
        <p:blipFill>
          <a:blip r:embed="rId2" cstate="print"/>
          <a:srcRect/>
          <a:stretch>
            <a:fillRect/>
          </a:stretch>
        </p:blipFill>
        <p:spPr bwMode="auto">
          <a:xfrm>
            <a:off x="6629400" y="1371600"/>
            <a:ext cx="2219325" cy="4495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99032"/>
          </a:xfrm>
        </p:spPr>
        <p:txBody>
          <a:bodyPr/>
          <a:lstStyle/>
          <a:p>
            <a:pPr algn="ctr"/>
            <a:r>
              <a:rPr lang="en-US" dirty="0" smtClean="0"/>
              <a:t>Peer Pressure = Sex</a:t>
            </a:r>
            <a:endParaRPr lang="en-US" dirty="0"/>
          </a:p>
        </p:txBody>
      </p:sp>
      <p:sp>
        <p:nvSpPr>
          <p:cNvPr id="3" name="Content Placeholder 2"/>
          <p:cNvSpPr>
            <a:spLocks noGrp="1"/>
          </p:cNvSpPr>
          <p:nvPr>
            <p:ph sz="half" idx="1"/>
          </p:nvPr>
        </p:nvSpPr>
        <p:spPr>
          <a:xfrm>
            <a:off x="457200" y="990600"/>
            <a:ext cx="4038600" cy="4525963"/>
          </a:xfrm>
        </p:spPr>
        <p:txBody>
          <a:bodyPr>
            <a:noAutofit/>
          </a:bodyPr>
          <a:lstStyle/>
          <a:p>
            <a:r>
              <a:rPr lang="en-US" sz="2000" dirty="0" smtClean="0"/>
              <a:t>Peer pressure is usually associated with many problems</a:t>
            </a:r>
          </a:p>
          <a:p>
            <a:pPr>
              <a:buNone/>
            </a:pPr>
            <a:r>
              <a:rPr lang="en-US" sz="2000" dirty="0" smtClean="0"/>
              <a:t>	-Bullying, drinking, and premarital sex, both of which run rampant among teenagers.</a:t>
            </a:r>
          </a:p>
          <a:p>
            <a:r>
              <a:rPr lang="en-US" sz="2000" dirty="0" smtClean="0"/>
              <a:t>According to the Teen Dating Abuse Survey (2007) conducted by Liz Claiborne Inc. and Teenage Research Unlimited: </a:t>
            </a:r>
          </a:p>
          <a:p>
            <a:endParaRPr lang="en-US" sz="2000" dirty="0" smtClean="0"/>
          </a:p>
          <a:p>
            <a:pPr>
              <a:buNone/>
            </a:pPr>
            <a:r>
              <a:rPr lang="en-US" sz="2000" dirty="0" smtClean="0"/>
              <a:t>	</a:t>
            </a:r>
            <a:endParaRPr lang="en-US" sz="1050" dirty="0" smtClean="0"/>
          </a:p>
        </p:txBody>
      </p:sp>
      <p:sp>
        <p:nvSpPr>
          <p:cNvPr id="7" name="Content Placeholder 6"/>
          <p:cNvSpPr>
            <a:spLocks noGrp="1"/>
          </p:cNvSpPr>
          <p:nvPr>
            <p:ph sz="half" idx="2"/>
          </p:nvPr>
        </p:nvSpPr>
        <p:spPr>
          <a:xfrm>
            <a:off x="4419600" y="990600"/>
            <a:ext cx="4038600" cy="4525963"/>
          </a:xfrm>
        </p:spPr>
        <p:txBody>
          <a:bodyPr>
            <a:normAutofit/>
          </a:bodyPr>
          <a:lstStyle/>
          <a:p>
            <a:pPr>
              <a:buNone/>
            </a:pPr>
            <a:r>
              <a:rPr lang="en-US" sz="2000" dirty="0" smtClean="0"/>
              <a:t>-“In 2009, 46% of high school students had sexual intercourse and 13.8% had four or more sex partners during their life” (</a:t>
            </a:r>
            <a:r>
              <a:rPr lang="en-US" sz="2000" dirty="0" err="1" smtClean="0"/>
              <a:t>Sofs</a:t>
            </a:r>
            <a:r>
              <a:rPr lang="en-US" sz="2000" dirty="0" smtClean="0"/>
              <a:t>). </a:t>
            </a:r>
          </a:p>
          <a:p>
            <a:pPr>
              <a:buNone/>
            </a:pPr>
            <a:r>
              <a:rPr lang="en-US" sz="2000" dirty="0" smtClean="0"/>
              <a:t>	-“Approximately 19 million new STD infections occur, and almost half of them are among youth ages 15-24” (</a:t>
            </a:r>
            <a:r>
              <a:rPr lang="en-US" sz="2000" dirty="0" err="1" smtClean="0"/>
              <a:t>Sofs</a:t>
            </a:r>
            <a:r>
              <a:rPr lang="en-US" sz="2000" dirty="0" smtClean="0"/>
              <a:t>).  </a:t>
            </a:r>
          </a:p>
          <a:p>
            <a:endParaRPr lang="en-US" dirty="0"/>
          </a:p>
        </p:txBody>
      </p:sp>
      <p:pic>
        <p:nvPicPr>
          <p:cNvPr id="9221" name="Picture 5"/>
          <p:cNvPicPr>
            <a:picLocks noChangeAspect="1" noChangeArrowheads="1"/>
          </p:cNvPicPr>
          <p:nvPr/>
        </p:nvPicPr>
        <p:blipFill>
          <a:blip r:embed="rId2" cstate="print"/>
          <a:srcRect l="7317" t="3338" r="4878"/>
          <a:stretch>
            <a:fillRect/>
          </a:stretch>
        </p:blipFill>
        <p:spPr bwMode="auto">
          <a:xfrm>
            <a:off x="3505200" y="4191000"/>
            <a:ext cx="3031000" cy="2438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104106"/>
          </a:xfrm>
        </p:spPr>
        <p:txBody>
          <a:bodyPr>
            <a:normAutofit/>
          </a:bodyPr>
          <a:lstStyle/>
          <a:p>
            <a:pPr algn="ctr"/>
            <a:r>
              <a:rPr lang="en-US" dirty="0" smtClean="0"/>
              <a:t>Solution?</a:t>
            </a:r>
            <a:endParaRPr lang="en-US" dirty="0"/>
          </a:p>
        </p:txBody>
      </p:sp>
      <p:sp>
        <p:nvSpPr>
          <p:cNvPr id="3" name="Content Placeholder 2"/>
          <p:cNvSpPr>
            <a:spLocks noGrp="1"/>
          </p:cNvSpPr>
          <p:nvPr>
            <p:ph idx="1"/>
          </p:nvPr>
        </p:nvSpPr>
        <p:spPr>
          <a:xfrm>
            <a:off x="457200" y="1371600"/>
            <a:ext cx="8305800" cy="4572000"/>
          </a:xfrm>
        </p:spPr>
        <p:txBody>
          <a:bodyPr>
            <a:noAutofit/>
          </a:bodyPr>
          <a:lstStyle/>
          <a:p>
            <a:r>
              <a:rPr lang="en-US" sz="2000" dirty="0" smtClean="0"/>
              <a:t>Possible solution:</a:t>
            </a:r>
          </a:p>
          <a:p>
            <a:endParaRPr lang="en-US" sz="2000" dirty="0" smtClean="0"/>
          </a:p>
          <a:p>
            <a:pPr>
              <a:buNone/>
            </a:pPr>
            <a:r>
              <a:rPr lang="en-US" sz="2000" dirty="0" smtClean="0"/>
              <a:t>	- If kids are taught at a young age to disregard peer pressure or even create positive peer pressure, the issue will be resolved. </a:t>
            </a:r>
          </a:p>
          <a:p>
            <a:pPr>
              <a:buNone/>
            </a:pPr>
            <a:endParaRPr lang="en-US" sz="2000" dirty="0" smtClean="0"/>
          </a:p>
          <a:p>
            <a:r>
              <a:rPr lang="en-US" sz="2000" dirty="0" smtClean="0"/>
              <a:t>“Peer education can be used to reinforce school-based curriculum programs or to reach more vulnerable youth subgroups,” says Ana File,  a Cook Islands Red Cross Society youth volunteer .</a:t>
            </a:r>
          </a:p>
          <a:p>
            <a:endParaRPr lang="en-US" sz="2000" dirty="0" smtClean="0"/>
          </a:p>
          <a:p>
            <a:pPr>
              <a:buNone/>
            </a:pPr>
            <a:r>
              <a:rPr lang="en-US" sz="2000" dirty="0" smtClean="0"/>
              <a:t>	-These days, teachers broach the problems caused by peer pressure, but do not dig deep enough to actually prevent them.</a:t>
            </a:r>
          </a:p>
        </p:txBody>
      </p:sp>
      <p:pic>
        <p:nvPicPr>
          <p:cNvPr id="8195" name="Picture 3"/>
          <p:cNvPicPr>
            <a:picLocks noChangeAspect="1" noChangeArrowheads="1"/>
          </p:cNvPicPr>
          <p:nvPr/>
        </p:nvPicPr>
        <p:blipFill>
          <a:blip r:embed="rId2" cstate="print"/>
          <a:srcRect/>
          <a:stretch>
            <a:fillRect/>
          </a:stretch>
        </p:blipFill>
        <p:spPr bwMode="auto">
          <a:xfrm>
            <a:off x="6019800" y="304800"/>
            <a:ext cx="2847975" cy="1828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Solution? (Continued)</a:t>
            </a:r>
            <a:endParaRPr lang="en-US" dirty="0"/>
          </a:p>
        </p:txBody>
      </p:sp>
      <p:sp>
        <p:nvSpPr>
          <p:cNvPr id="3" name="Content Placeholder 2"/>
          <p:cNvSpPr>
            <a:spLocks noGrp="1"/>
          </p:cNvSpPr>
          <p:nvPr>
            <p:ph idx="1"/>
          </p:nvPr>
        </p:nvSpPr>
        <p:spPr>
          <a:xfrm>
            <a:off x="457200" y="1295400"/>
            <a:ext cx="8229600" cy="3733800"/>
          </a:xfrm>
        </p:spPr>
        <p:txBody>
          <a:bodyPr>
            <a:normAutofit fontScale="92500" lnSpcReduction="10000"/>
          </a:bodyPr>
          <a:lstStyle/>
          <a:p>
            <a:endParaRPr lang="en-US" sz="3200" dirty="0" smtClean="0"/>
          </a:p>
          <a:p>
            <a:r>
              <a:rPr lang="en-US" sz="3200" dirty="0" smtClean="0"/>
              <a:t> </a:t>
            </a:r>
            <a:r>
              <a:rPr lang="en-US" sz="2000" dirty="0" smtClean="0"/>
              <a:t>If adults were to show the outcome of how caving into peer pressure can hurt them in the long run, it might shock kids so much that they will resolutely stand their ground .</a:t>
            </a:r>
          </a:p>
          <a:p>
            <a:endParaRPr lang="en-US" sz="2000" dirty="0" smtClean="0"/>
          </a:p>
          <a:p>
            <a:r>
              <a:rPr lang="en-US" sz="2000" dirty="0" smtClean="0"/>
              <a:t> Parents and teachers need to show their children and students the consequences of coping media icons blindly. </a:t>
            </a:r>
          </a:p>
          <a:p>
            <a:endParaRPr lang="en-US" sz="2000" dirty="0" smtClean="0"/>
          </a:p>
          <a:p>
            <a:pPr>
              <a:buNone/>
            </a:pPr>
            <a:r>
              <a:rPr lang="en-US" sz="2000" dirty="0" smtClean="0"/>
              <a:t>	-There needs to be a want to show students that being your own person is not always a bad thing. </a:t>
            </a:r>
            <a:r>
              <a:rPr lang="en-US" sz="2000" b="1" dirty="0" smtClean="0"/>
              <a:t>People can be alone and be efficient.		</a:t>
            </a:r>
          </a:p>
          <a:p>
            <a:endParaRPr lang="en-US" sz="2000" dirty="0"/>
          </a:p>
        </p:txBody>
      </p:sp>
      <p:pic>
        <p:nvPicPr>
          <p:cNvPr id="6147" name="Picture 3"/>
          <p:cNvPicPr>
            <a:picLocks noChangeAspect="1" noChangeArrowheads="1"/>
          </p:cNvPicPr>
          <p:nvPr/>
        </p:nvPicPr>
        <p:blipFill>
          <a:blip r:embed="rId2" cstate="print"/>
          <a:srcRect/>
          <a:stretch>
            <a:fillRect/>
          </a:stretch>
        </p:blipFill>
        <p:spPr bwMode="auto">
          <a:xfrm>
            <a:off x="2133600" y="4572000"/>
            <a:ext cx="6096000" cy="1676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Custom 2">
      <a:dk1>
        <a:sysClr val="windowText" lastClr="000000"/>
      </a:dk1>
      <a:lt1>
        <a:sysClr val="window" lastClr="FFFFFF"/>
      </a:lt1>
      <a:dk2>
        <a:srgbClr val="666666"/>
      </a:dk2>
      <a:lt2>
        <a:srgbClr val="D2D2D2"/>
      </a:lt2>
      <a:accent1>
        <a:srgbClr val="0192CD"/>
      </a:accent1>
      <a:accent2>
        <a:srgbClr val="0070C0"/>
      </a:accent2>
      <a:accent3>
        <a:srgbClr val="9C007F"/>
      </a:accent3>
      <a:accent4>
        <a:srgbClr val="68007F"/>
      </a:accent4>
      <a:accent5>
        <a:srgbClr val="005BD3"/>
      </a:accent5>
      <a:accent6>
        <a:srgbClr val="00349E"/>
      </a:accent6>
      <a:hlink>
        <a:srgbClr val="17BBFD"/>
      </a:hlink>
      <a:folHlink>
        <a:srgbClr val="00B0F0"/>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196</TotalTime>
  <Words>408</Words>
  <Application>Microsoft Office PowerPoint</Application>
  <PresentationFormat>On-screen Show (4:3)</PresentationFormat>
  <Paragraphs>95</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Verve</vt:lpstr>
      <vt:lpstr>PBL</vt:lpstr>
      <vt:lpstr>Basics of Conformity</vt:lpstr>
      <vt:lpstr>Conformity In Media</vt:lpstr>
      <vt:lpstr>Conformity In Media</vt:lpstr>
      <vt:lpstr>Common Ages of Conformity</vt:lpstr>
      <vt:lpstr>Consequences of Giving In</vt:lpstr>
      <vt:lpstr>Peer Pressure = Sex</vt:lpstr>
      <vt:lpstr>Solution?</vt:lpstr>
      <vt:lpstr>Solution? (Continued)</vt:lpstr>
      <vt:lpstr>Conclusion</vt:lpstr>
      <vt:lpstr>WORKS CITED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PBL</dc:title>
  <dc:creator>Carlos</dc:creator>
  <cp:lastModifiedBy>Dell PC</cp:lastModifiedBy>
  <cp:revision>27</cp:revision>
  <dcterms:created xsi:type="dcterms:W3CDTF">2012-04-15T19:15:59Z</dcterms:created>
  <dcterms:modified xsi:type="dcterms:W3CDTF">2012-04-25T14:48:44Z</dcterms:modified>
</cp:coreProperties>
</file>